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4"/>
  </p:sldMasterIdLst>
  <p:sldIdLst>
    <p:sldId id="256" r:id="rId5"/>
    <p:sldId id="304" r:id="rId6"/>
    <p:sldId id="310" r:id="rId7"/>
    <p:sldId id="311" r:id="rId8"/>
    <p:sldId id="312" r:id="rId9"/>
    <p:sldId id="309" r:id="rId10"/>
    <p:sldId id="313" r:id="rId11"/>
    <p:sldId id="314" r:id="rId12"/>
    <p:sldId id="308" r:id="rId13"/>
    <p:sldId id="30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3A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51" autoAdjust="0"/>
    <p:restoredTop sz="96327"/>
  </p:normalViewPr>
  <p:slideViewPr>
    <p:cSldViewPr snapToGrid="0">
      <p:cViewPr varScale="1">
        <p:scale>
          <a:sx n="68" d="100"/>
          <a:sy n="68" d="100"/>
        </p:scale>
        <p:origin x="798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452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098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0568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4352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92630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724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3009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943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801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589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522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45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589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233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985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49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69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F3D54BDC-64B8-F3A4-CD49-0DEBB7E0CE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262" y="397854"/>
            <a:ext cx="6693218" cy="5954264"/>
          </a:xfrm>
          <a:prstGeom prst="rect">
            <a:avLst/>
          </a:prstGeom>
        </p:spPr>
      </p:pic>
      <p:pic>
        <p:nvPicPr>
          <p:cNvPr id="15" name="Picture 14" descr="Diagram&#10;&#10;Description automatically generated">
            <a:extLst>
              <a:ext uri="{FF2B5EF4-FFF2-40B4-BE49-F238E27FC236}">
                <a16:creationId xmlns:a16="http://schemas.microsoft.com/office/drawing/2014/main" id="{A89AD963-5E87-57F6-ABBD-27E5C90BE46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04651" y="2703441"/>
            <a:ext cx="2236307" cy="2236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242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F3D54BDC-64B8-F3A4-CD49-0DEBB7E0CE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262" y="397854"/>
            <a:ext cx="6693218" cy="5954264"/>
          </a:xfrm>
          <a:prstGeom prst="rect">
            <a:avLst/>
          </a:prstGeom>
        </p:spPr>
      </p:pic>
      <p:pic>
        <p:nvPicPr>
          <p:cNvPr id="15" name="Picture 14" descr="Diagram&#10;&#10;Description automatically generated">
            <a:extLst>
              <a:ext uri="{FF2B5EF4-FFF2-40B4-BE49-F238E27FC236}">
                <a16:creationId xmlns:a16="http://schemas.microsoft.com/office/drawing/2014/main" id="{A89AD963-5E87-57F6-ABBD-27E5C90BE46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04651" y="2703441"/>
            <a:ext cx="2236307" cy="2236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926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E74D6D-607D-4771-8292-C2F34C746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063" y="2011680"/>
            <a:ext cx="8429940" cy="1308296"/>
          </a:xfrm>
        </p:spPr>
        <p:txBody>
          <a:bodyPr>
            <a:normAutofit fontScale="90000"/>
          </a:bodyPr>
          <a:lstStyle/>
          <a:p>
            <a:r>
              <a:rPr lang="fr-FR" dirty="0" err="1"/>
              <a:t>Title</a:t>
            </a:r>
            <a:r>
              <a:rPr lang="fr-FR" dirty="0"/>
              <a:t>: ASF Country situation and control efforts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36C10C6-2651-42B8-8CC1-B29A62F78B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err="1"/>
              <a:t>Presenter</a:t>
            </a:r>
            <a:r>
              <a:rPr lang="fr-FR" dirty="0"/>
              <a:t>:  Paul Lumu on </a:t>
            </a:r>
            <a:r>
              <a:rPr lang="fr-FR" dirty="0" err="1"/>
              <a:t>behalf</a:t>
            </a:r>
            <a:r>
              <a:rPr lang="fr-FR" dirty="0"/>
              <a:t> of CVO, Dr. Anna Rose </a:t>
            </a:r>
            <a:r>
              <a:rPr lang="fr-FR" dirty="0" err="1"/>
              <a:t>Ademun</a:t>
            </a:r>
            <a:endParaRPr lang="fr-FR" dirty="0"/>
          </a:p>
          <a:p>
            <a:r>
              <a:rPr lang="fr-FR" dirty="0"/>
              <a:t>Country and institution: Uganda, Ministry of Agriculture Animal </a:t>
            </a:r>
            <a:r>
              <a:rPr lang="fr-FR" dirty="0" err="1"/>
              <a:t>industry</a:t>
            </a:r>
            <a:r>
              <a:rPr lang="fr-FR" dirty="0"/>
              <a:t> and </a:t>
            </a:r>
            <a:r>
              <a:rPr lang="fr-FR" dirty="0" err="1"/>
              <a:t>Fisheries</a:t>
            </a:r>
            <a:endParaRPr lang="fr-FR" dirty="0"/>
          </a:p>
          <a:p>
            <a:endParaRPr lang="fr-F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0ECEEB-6B58-1840-F2BF-2C5EB93F71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2880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703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E74D6D-607D-4771-8292-C2F34C746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535" y="1111349"/>
            <a:ext cx="8131127" cy="1097280"/>
          </a:xfrm>
        </p:spPr>
        <p:txBody>
          <a:bodyPr/>
          <a:lstStyle/>
          <a:p>
            <a:r>
              <a:rPr lang="fr-FR" dirty="0"/>
              <a:t>Background and introduction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36C10C6-2651-42B8-8CC1-B29A62F78B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0843" y="2518116"/>
            <a:ext cx="8989255" cy="3530992"/>
          </a:xfrm>
        </p:spPr>
        <p:txBody>
          <a:bodyPr>
            <a:normAutofit lnSpcReduction="1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dirty="0"/>
              <a:t>The livestock subsector is one of Uganda’s crucial sectors with prospects of improving livelihoods of the rural poor.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/>
              <a:t>Pig farming is one of the key enterprises for the Small holder farmers who are the majority in the Agricultural sector in Uganda.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/>
              <a:t>In Uganda, the pig sector is largely dominated by smallholders, who collectively constitute more than 90% of the agricultural system.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Pig farming is one of the fastest growing livestock enterprises in Uganda, with 17.8% of households rearing pigs (UBOS, 2011).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By 2016, there were 4.0 million pigs and it’s the fastest growing livestock enterprises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fr-F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0ECEEB-6B58-1840-F2BF-2C5EB93F71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2880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398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E74D6D-607D-4771-8292-C2F34C746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4905" y="1041009"/>
            <a:ext cx="7737230" cy="1139483"/>
          </a:xfrm>
        </p:spPr>
        <p:txBody>
          <a:bodyPr/>
          <a:lstStyle/>
          <a:p>
            <a:r>
              <a:rPr lang="en-US" dirty="0"/>
              <a:t>ASF epidemiology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36C10C6-2651-42B8-8CC1-B29A62F78B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6098" y="2180492"/>
            <a:ext cx="9523828" cy="4332850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64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Reservoir in soft ticks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64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																	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64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Survival &gt; three years recorded						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64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Asymptomatic infection in warthogs and bushpigs </a:t>
            </a:r>
          </a:p>
          <a:p>
            <a:pPr eaLnBrk="1" hangingPunct="1">
              <a:lnSpc>
                <a:spcPct val="80000"/>
              </a:lnSpc>
            </a:pPr>
            <a:endParaRPr lang="en-US" altLang="en-US" sz="6400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64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Two main mechanisms of transmission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64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Sylvatic: Ticks feed on warthogs to domestic pigs?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64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Current quantitative importance 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altLang="en-US" sz="64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	unclear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64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The role of the bushpig? Refer to a study around Murchison NP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6400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64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Domestic pig to pig cycle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64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particularly in urban &amp; peri-urban areas???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64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perhaps the most important mode of transmission?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64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Where is the reservoir? (soft tick?)</a:t>
            </a:r>
            <a:endParaRPr lang="fr-FR" sz="6400" dirty="0"/>
          </a:p>
          <a:p>
            <a:endParaRPr lang="fr-F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0ECEEB-6B58-1840-F2BF-2C5EB93F71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28800" cy="1685925"/>
          </a:xfrm>
          <a:prstGeom prst="rect">
            <a:avLst/>
          </a:prstGeom>
        </p:spPr>
      </p:pic>
      <p:pic>
        <p:nvPicPr>
          <p:cNvPr id="7" name="Picture 72">
            <a:extLst>
              <a:ext uri="{FF2B5EF4-FFF2-40B4-BE49-F238E27FC236}">
                <a16:creationId xmlns:a16="http://schemas.microsoft.com/office/drawing/2014/main" id="{F7A383B4-D584-E610-3ECE-BCF2BB2B59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99"/>
          <a:stretch>
            <a:fillRect/>
          </a:stretch>
        </p:blipFill>
        <p:spPr bwMode="auto">
          <a:xfrm>
            <a:off x="6669579" y="3130273"/>
            <a:ext cx="1517650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" descr="Warthog.jpg">
            <a:extLst>
              <a:ext uri="{FF2B5EF4-FFF2-40B4-BE49-F238E27FC236}">
                <a16:creationId xmlns:a16="http://schemas.microsoft.com/office/drawing/2014/main" id="{EEED566D-C75E-73E6-A3FA-A5A47CD754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7229" y="2852614"/>
            <a:ext cx="2908375" cy="162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 descr="piggie peeking">
            <a:extLst>
              <a:ext uri="{FF2B5EF4-FFF2-40B4-BE49-F238E27FC236}">
                <a16:creationId xmlns:a16="http://schemas.microsoft.com/office/drawing/2014/main" id="{FBBB34BD-A368-D0CC-4A2A-3ED6D163FA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579" y="1991265"/>
            <a:ext cx="1722437" cy="1184275"/>
          </a:xfrm>
          <a:prstGeom prst="rect">
            <a:avLst/>
          </a:prstGeom>
          <a:noFill/>
          <a:ln w="28575">
            <a:solidFill>
              <a:srgbClr val="F2D99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70" descr="IMG_1439">
            <a:extLst>
              <a:ext uri="{FF2B5EF4-FFF2-40B4-BE49-F238E27FC236}">
                <a16:creationId xmlns:a16="http://schemas.microsoft.com/office/drawing/2014/main" id="{B5778D86-95DA-DA44-3437-2D42E74528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2101" y="1610750"/>
            <a:ext cx="1647825" cy="156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5702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E74D6D-607D-4771-8292-C2F34C746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477" y="1153551"/>
            <a:ext cx="7304525" cy="1376436"/>
          </a:xfrm>
        </p:spPr>
        <p:txBody>
          <a:bodyPr>
            <a:normAutofit/>
          </a:bodyPr>
          <a:lstStyle/>
          <a:p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36C10C6-2651-42B8-8CC1-B29A62F78B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2880" y="2230769"/>
            <a:ext cx="9355015" cy="3473680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0ECEEB-6B58-1840-F2BF-2C5EB93F71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28800" cy="16859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DFF9BEA-6F1F-5E7B-2A55-FD17ECABD1BE}"/>
              </a:ext>
            </a:extLst>
          </p:cNvPr>
          <p:cNvSpPr txBox="1"/>
          <p:nvPr/>
        </p:nvSpPr>
        <p:spPr>
          <a:xfrm>
            <a:off x="1969477" y="239151"/>
            <a:ext cx="648520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32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i="1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Outbreaks of ASF in Uganda 2015-2021</a:t>
            </a:r>
            <a:endParaRPr lang="en-US" sz="3200" dirty="0">
              <a:latin typeface="Trebuchet MS" panose="020B0603020202020204" pitchFamily="34" charset="0"/>
            </a:endParaRPr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D7A24D47-F87C-E138-24CA-2A2546FF7CAC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3"/>
          <a:srcRect r="1311"/>
          <a:stretch/>
        </p:blipFill>
        <p:spPr>
          <a:xfrm>
            <a:off x="3277771" y="1685925"/>
            <a:ext cx="5655213" cy="478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734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21227-C8AA-9F47-E1E9-53F67001F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926" y="1106085"/>
            <a:ext cx="8345535" cy="728133"/>
          </a:xfrm>
        </p:spPr>
        <p:txBody>
          <a:bodyPr/>
          <a:lstStyle/>
          <a:p>
            <a:r>
              <a:rPr lang="en-US" dirty="0"/>
              <a:t>ASF cases, 2015 - 2021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2B4F5B-F244-D6AD-D1AF-E3E9325451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4792" y="2248481"/>
            <a:ext cx="9507675" cy="364588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7E1A5D-4F9C-F353-1A7B-9BC239E88C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" r="10965" b="-2"/>
          <a:stretch/>
        </p:blipFill>
        <p:spPr bwMode="auto">
          <a:xfrm>
            <a:off x="3111103" y="1675248"/>
            <a:ext cx="5526460" cy="48176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37111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681FF-B929-2632-2948-561AB9D17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0" dirty="0">
                <a:solidFill>
                  <a:srgbClr val="134B69"/>
                </a:solidFill>
                <a:effectLst/>
              </a:rPr>
              <a:t>Risk Factors Associated with spread of ASF &amp; Interventions to minimize</a:t>
            </a:r>
            <a:r>
              <a:rPr lang="fr-FR" sz="3600" dirty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8BA64-52ED-3D61-A4AC-64ED3B4F036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80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Poor </a:t>
            </a:r>
            <a:r>
              <a:rPr lang="fr-FR" sz="8000" dirty="0" err="1">
                <a:solidFill>
                  <a:srgbClr val="0432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husbandry</a:t>
            </a:r>
            <a:r>
              <a:rPr lang="fr-FR" sz="8000" dirty="0">
                <a:solidFill>
                  <a:srgbClr val="0432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practices </a:t>
            </a:r>
            <a:r>
              <a:rPr lang="fr-FR" sz="80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fr-FR" sz="8000" dirty="0" err="1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poor</a:t>
            </a:r>
            <a:r>
              <a:rPr lang="fr-FR" sz="80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fr-FR" sz="8000" dirty="0" err="1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farm</a:t>
            </a:r>
            <a:r>
              <a:rPr lang="fr-FR" sz="80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8000" dirty="0" err="1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biosecurity</a:t>
            </a:r>
            <a:r>
              <a:rPr lang="fr-FR" sz="80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8000" dirty="0" err="1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measures</a:t>
            </a:r>
            <a:r>
              <a:rPr lang="fr-FR" sz="80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80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purchase of replacement stock without testing or initial isolation, sharing of breeding boars, free-range husbandry system and allowing access of visitors onto farms without disinfection)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80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fr-FR" sz="8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Increased</a:t>
            </a:r>
            <a:r>
              <a:rPr lang="fr-FR" sz="8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8000" dirty="0" err="1">
                <a:solidFill>
                  <a:srgbClr val="0432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movements</a:t>
            </a:r>
            <a:r>
              <a:rPr lang="fr-FR" sz="8000" dirty="0">
                <a:solidFill>
                  <a:srgbClr val="0432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r-FR" sz="8000" dirty="0" err="1">
                <a:solidFill>
                  <a:srgbClr val="0432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pigs</a:t>
            </a:r>
            <a:r>
              <a:rPr lang="fr-FR" sz="8000" dirty="0">
                <a:solidFill>
                  <a:srgbClr val="0432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8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r>
              <a:rPr lang="fr-FR" sz="8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8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suspected</a:t>
            </a:r>
            <a:r>
              <a:rPr lang="fr-FR" sz="8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ASF </a:t>
            </a:r>
            <a:r>
              <a:rPr lang="fr-FR" sz="8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outbreaks</a:t>
            </a:r>
            <a:r>
              <a:rPr lang="fr-FR" sz="8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r-FR" sz="8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mitigate</a:t>
            </a:r>
            <a:r>
              <a:rPr lang="fr-FR" sz="8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8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losses</a:t>
            </a:r>
            <a:r>
              <a:rPr lang="fr-FR" sz="8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by the </a:t>
            </a:r>
            <a:r>
              <a:rPr lang="fr-FR" sz="8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farmers</a:t>
            </a:r>
            <a:r>
              <a:rPr lang="fr-FR" sz="8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due to the </a:t>
            </a:r>
            <a:r>
              <a:rPr lang="fr-FR" sz="8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disease</a:t>
            </a:r>
            <a:r>
              <a:rPr lang="fr-FR" sz="8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fr-FR" sz="8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9C03DC-0549-A5B9-AE51-E7311F26DE8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8000" dirty="0"/>
              <a:t>Increased prevalence of the Vector</a:t>
            </a:r>
          </a:p>
          <a:p>
            <a:pPr marL="0" indent="0">
              <a:buNone/>
            </a:pPr>
            <a:endParaRPr lang="en-US" sz="8000" dirty="0"/>
          </a:p>
          <a:p>
            <a:r>
              <a:rPr lang="en-US" sz="8000" dirty="0"/>
              <a:t>Feeding of Swill without taking the necessary precautions</a:t>
            </a:r>
          </a:p>
          <a:p>
            <a:pPr marL="0" indent="0">
              <a:buNone/>
            </a:pPr>
            <a:endParaRPr lang="en-US" sz="8000" dirty="0"/>
          </a:p>
          <a:p>
            <a:r>
              <a:rPr lang="en-US" sz="8000" dirty="0"/>
              <a:t>Increased Wildlife-livestock  interface due to the decreasing land availability hence encroachment to the protected areas</a:t>
            </a:r>
            <a:endParaRPr lang="en-KE" sz="8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78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FFD1A-7660-7CCC-2AE5-06E16208C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0" dirty="0">
                <a:solidFill>
                  <a:srgbClr val="134B69"/>
                </a:solidFill>
                <a:effectLst/>
                <a:latin typeface="+mn-lt"/>
              </a:rPr>
              <a:t>Interventions to minimize ASF Spread.</a:t>
            </a:r>
            <a:r>
              <a:rPr lang="fr-FR" sz="3600" dirty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673977-7AA7-563E-FC6D-C023842261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2370" y="1645920"/>
            <a:ext cx="4369000" cy="4395441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fr-FR" sz="1900" dirty="0" err="1"/>
              <a:t>Instituting</a:t>
            </a:r>
            <a:r>
              <a:rPr lang="fr-FR" sz="1900" dirty="0"/>
              <a:t> </a:t>
            </a:r>
            <a:r>
              <a:rPr lang="fr-FR" sz="1900" dirty="0" err="1">
                <a:solidFill>
                  <a:srgbClr val="0432FF"/>
                </a:solidFill>
              </a:rPr>
              <a:t>Movement</a:t>
            </a:r>
            <a:r>
              <a:rPr lang="fr-FR" sz="1900" dirty="0">
                <a:solidFill>
                  <a:srgbClr val="0432FF"/>
                </a:solidFill>
              </a:rPr>
              <a:t> restrictions </a:t>
            </a:r>
            <a:r>
              <a:rPr lang="fr-FR" sz="1900" dirty="0" err="1"/>
              <a:t>where</a:t>
            </a:r>
            <a:r>
              <a:rPr lang="fr-FR" sz="1900" dirty="0"/>
              <a:t> ASF </a:t>
            </a:r>
            <a:r>
              <a:rPr lang="fr-FR" sz="1900" dirty="0" err="1"/>
              <a:t>outbreaks</a:t>
            </a:r>
            <a:r>
              <a:rPr lang="fr-FR" sz="1900" dirty="0"/>
              <a:t> have been </a:t>
            </a:r>
            <a:r>
              <a:rPr lang="fr-FR" sz="1900" dirty="0" err="1"/>
              <a:t>confirmed</a:t>
            </a:r>
            <a:r>
              <a:rPr lang="fr-FR" sz="1900" dirty="0"/>
              <a:t> by PCR.</a:t>
            </a:r>
          </a:p>
          <a:p>
            <a:pPr>
              <a:buFont typeface="+mj-lt"/>
              <a:buAutoNum type="arabicPeriod"/>
            </a:pPr>
            <a:r>
              <a:rPr lang="fr-FR" sz="1900" dirty="0">
                <a:solidFill>
                  <a:srgbClr val="0432FF"/>
                </a:solidFill>
              </a:rPr>
              <a:t>Destruction of the </a:t>
            </a:r>
            <a:r>
              <a:rPr lang="fr-FR" sz="1900" dirty="0" err="1">
                <a:solidFill>
                  <a:srgbClr val="0432FF"/>
                </a:solidFill>
              </a:rPr>
              <a:t>infected</a:t>
            </a:r>
            <a:r>
              <a:rPr lang="fr-FR" sz="1900" dirty="0">
                <a:solidFill>
                  <a:srgbClr val="0432FF"/>
                </a:solidFill>
              </a:rPr>
              <a:t> </a:t>
            </a:r>
            <a:r>
              <a:rPr lang="fr-FR" sz="1900" dirty="0" err="1">
                <a:solidFill>
                  <a:srgbClr val="0432FF"/>
                </a:solidFill>
              </a:rPr>
              <a:t>flock</a:t>
            </a:r>
            <a:r>
              <a:rPr lang="fr-FR" sz="1900" dirty="0">
                <a:solidFill>
                  <a:srgbClr val="0432FF"/>
                </a:solidFill>
              </a:rPr>
              <a:t> </a:t>
            </a:r>
            <a:r>
              <a:rPr lang="fr-FR" sz="1900" dirty="0"/>
              <a:t>has been </a:t>
            </a:r>
            <a:r>
              <a:rPr lang="fr-FR" sz="1900" dirty="0" err="1"/>
              <a:t>recommended</a:t>
            </a:r>
            <a:r>
              <a:rPr lang="fr-FR" sz="1900" dirty="0"/>
              <a:t> but  </a:t>
            </a:r>
            <a:r>
              <a:rPr lang="fr-FR" sz="1900" dirty="0" err="1"/>
              <a:t>difficult</a:t>
            </a:r>
            <a:r>
              <a:rPr lang="fr-FR" sz="1900" dirty="0"/>
              <a:t> to </a:t>
            </a:r>
            <a:r>
              <a:rPr lang="fr-FR" sz="1900" dirty="0" err="1"/>
              <a:t>implement</a:t>
            </a:r>
            <a:r>
              <a:rPr lang="fr-FR" sz="1900" dirty="0"/>
              <a:t> </a:t>
            </a:r>
            <a:r>
              <a:rPr lang="fr-FR" sz="1900" dirty="0" err="1"/>
              <a:t>since</a:t>
            </a:r>
            <a:r>
              <a:rPr lang="fr-FR" sz="1900" dirty="0"/>
              <a:t> </a:t>
            </a:r>
            <a:r>
              <a:rPr lang="fr-FR" sz="1900" dirty="0" err="1"/>
              <a:t>there</a:t>
            </a:r>
            <a:r>
              <a:rPr lang="fr-FR" sz="1900" dirty="0"/>
              <a:t> </a:t>
            </a:r>
            <a:r>
              <a:rPr lang="fr-FR" sz="1900" dirty="0" err="1"/>
              <a:t>is</a:t>
            </a:r>
            <a:r>
              <a:rPr lang="fr-FR" sz="1900" dirty="0"/>
              <a:t> no direct </a:t>
            </a:r>
            <a:r>
              <a:rPr lang="fr-FR" sz="1900" dirty="0" err="1"/>
              <a:t>way</a:t>
            </a:r>
            <a:r>
              <a:rPr lang="fr-FR" sz="1900" dirty="0"/>
              <a:t> of </a:t>
            </a:r>
            <a:r>
              <a:rPr lang="fr-FR" sz="1900" dirty="0" err="1"/>
              <a:t>compensating</a:t>
            </a:r>
            <a:r>
              <a:rPr lang="fr-FR" sz="1900" dirty="0"/>
              <a:t> the </a:t>
            </a:r>
            <a:r>
              <a:rPr lang="fr-FR" sz="1900" dirty="0" err="1"/>
              <a:t>farmers</a:t>
            </a:r>
            <a:r>
              <a:rPr lang="fr-FR" sz="1900" dirty="0"/>
              <a:t>. 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8444B4-23DD-FA55-AE50-D823F234D8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61370" y="1758463"/>
            <a:ext cx="4412634" cy="4282900"/>
          </a:xfrm>
        </p:spPr>
        <p:txBody>
          <a:bodyPr>
            <a:normAutofit/>
          </a:bodyPr>
          <a:lstStyle/>
          <a:p>
            <a:r>
              <a:rPr lang="en-US" sz="1900" dirty="0">
                <a:solidFill>
                  <a:srgbClr val="0432FF"/>
                </a:solidFill>
              </a:rPr>
              <a:t>Training of farmers </a:t>
            </a:r>
            <a:r>
              <a:rPr lang="en-US" sz="1900" dirty="0"/>
              <a:t>on biosecurity measures especially in the hot spot areas by the Ministry, District Veterinarians, Community based organizations, NGOs, Pig farmer platforms, Press releases, Electronic Media.</a:t>
            </a:r>
          </a:p>
          <a:p>
            <a:r>
              <a:rPr lang="en-US" sz="1900" dirty="0">
                <a:solidFill>
                  <a:srgbClr val="0432FF"/>
                </a:solidFill>
              </a:rPr>
              <a:t>Development of the ASF control strategy with support from FAO is underway.</a:t>
            </a:r>
          </a:p>
          <a:p>
            <a:r>
              <a:rPr lang="en-US" sz="1900" dirty="0">
                <a:solidFill>
                  <a:srgbClr val="0432FF"/>
                </a:solidFill>
              </a:rPr>
              <a:t>Sourcing stock from disease free districts and farms </a:t>
            </a:r>
            <a:r>
              <a:rPr lang="en-US" sz="1900" dirty="0"/>
              <a:t>(Screening).</a:t>
            </a:r>
            <a:endParaRPr lang="en-KE" sz="1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543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C0ECEEB-6B58-1840-F2BF-2C5EB93F71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28800" cy="1685925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5C895D12-1513-B393-9592-CBC186538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1009752"/>
            <a:ext cx="8596668" cy="1320800"/>
          </a:xfrm>
        </p:spPr>
        <p:txBody>
          <a:bodyPr/>
          <a:lstStyle/>
          <a:p>
            <a:r>
              <a:rPr lang="en-US" dirty="0"/>
              <a:t>On-going research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0ECF907-BDCA-1D1C-CE16-A3967179F42F}"/>
              </a:ext>
            </a:extLst>
          </p:cNvPr>
          <p:cNvSpPr txBox="1">
            <a:spLocks/>
          </p:cNvSpPr>
          <p:nvPr/>
        </p:nvSpPr>
        <p:spPr>
          <a:xfrm>
            <a:off x="677335" y="2478641"/>
            <a:ext cx="9381065" cy="38807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b="1" dirty="0"/>
              <a:t>Next generation sequencing of the ASF viruses from outbreaks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b="1" dirty="0"/>
              <a:t>Various efforts on vaccine development by consortium partners at Makerere, NARO, </a:t>
            </a:r>
            <a:r>
              <a:rPr lang="en-US" b="1" dirty="0" err="1"/>
              <a:t>Gulu</a:t>
            </a:r>
            <a:r>
              <a:rPr lang="en-US" b="1" dirty="0"/>
              <a:t>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48620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d300111-1b6d-4ede-b74f-05b2b922cc1a" xsi:nil="true"/>
    <lcf76f155ced4ddcb4097134ff3c332f xmlns="e357bd84-b6d4-42ee-b8e4-ba03c7c10af9">
      <Terms xmlns="http://schemas.microsoft.com/office/infopath/2007/PartnerControls"/>
    </lcf76f155ced4ddcb4097134ff3c332f>
    <OralPresentation xmlns="e357bd84-b6d4-42ee-b8e4-ba03c7c10af9">true</OralPresent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E49C6273058F4D94DF0ABA7DF59315" ma:contentTypeVersion="16" ma:contentTypeDescription="Create a new document." ma:contentTypeScope="" ma:versionID="f09cc8db0536a0c197d2b858bf682d67">
  <xsd:schema xmlns:xsd="http://www.w3.org/2001/XMLSchema" xmlns:xs="http://www.w3.org/2001/XMLSchema" xmlns:p="http://schemas.microsoft.com/office/2006/metadata/properties" xmlns:ns2="e357bd84-b6d4-42ee-b8e4-ba03c7c10af9" xmlns:ns3="fd300111-1b6d-4ede-b74f-05b2b922cc1a" targetNamespace="http://schemas.microsoft.com/office/2006/metadata/properties" ma:root="true" ma:fieldsID="1256129b3e863ba3db17be6029ed7baf" ns2:_="" ns3:_="">
    <xsd:import namespace="e357bd84-b6d4-42ee-b8e4-ba03c7c10af9"/>
    <xsd:import namespace="fd300111-1b6d-4ede-b74f-05b2b922cc1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OralPresent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57bd84-b6d4-42ee-b8e4-ba03c7c10a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OralPresentation" ma:index="14" nillable="true" ma:displayName="Oral Presentation" ma:default="1" ma:format="Dropdown" ma:internalName="OralPresentation">
      <xsd:simpleType>
        <xsd:restriction base="dms:Boolea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1bd5f298-1e24-4768-94fc-a8b9045ba2d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300111-1b6d-4ede-b74f-05b2b922cc1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b3d5f5a1-dd62-47c3-95ef-ac155c8a0ca6}" ma:internalName="TaxCatchAll" ma:showField="CatchAllData" ma:web="fd300111-1b6d-4ede-b74f-05b2b922cc1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B5FE570-2990-4F12-9B1F-A4259986C28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BAED60-B55A-4463-8262-447B013A16B1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fd300111-1b6d-4ede-b74f-05b2b922cc1a"/>
    <ds:schemaRef ds:uri="e357bd84-b6d4-42ee-b8e4-ba03c7c10af9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6DF39BE-0F15-40F9-8C6B-1907CE9F0730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1050</TotalTime>
  <Words>484</Words>
  <Application>Microsoft Office PowerPoint</Application>
  <PresentationFormat>Widescreen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Trebuchet MS</vt:lpstr>
      <vt:lpstr>Wingdings</vt:lpstr>
      <vt:lpstr>Wingdings 3</vt:lpstr>
      <vt:lpstr>Facet</vt:lpstr>
      <vt:lpstr>PowerPoint Presentation</vt:lpstr>
      <vt:lpstr>Title: ASF Country situation and control efforts</vt:lpstr>
      <vt:lpstr>Background and introduction</vt:lpstr>
      <vt:lpstr>ASF epidemiology</vt:lpstr>
      <vt:lpstr> </vt:lpstr>
      <vt:lpstr>ASF cases, 2015 - 2021</vt:lpstr>
      <vt:lpstr>Risk Factors Associated with spread of ASF &amp; Interventions to minimize </vt:lpstr>
      <vt:lpstr>Interventions to minimize ASF Spread. </vt:lpstr>
      <vt:lpstr>On-going research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Patrick Bastiaensen</dc:creator>
  <cp:lastModifiedBy>Paul Johnson Lumu</cp:lastModifiedBy>
  <cp:revision>33</cp:revision>
  <dcterms:created xsi:type="dcterms:W3CDTF">2021-09-26T10:04:22Z</dcterms:created>
  <dcterms:modified xsi:type="dcterms:W3CDTF">2023-02-07T09:10:16Z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0x01010077E49C6273058F4D94DF0ABA7DF59315</vt:lpwstr>
  </property>
  <property fmtid="{D5CDD505-2E9C-101B-9397-08002B2CF9AE}" pid="3" name="ComplianceAssetId">
    <vt:lpwstr/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MediaServiceImageTags">
    <vt:lpwstr/>
  </property>
</Properties>
</file>